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ooper Hewitt" panose="020B0604020202020204" charset="0"/>
      <p:regular r:id="rId10"/>
    </p:embeddedFont>
    <p:embeddedFont>
      <p:font typeface="Cooper Hewitt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0334" y="6359156"/>
            <a:ext cx="18868667" cy="4242251"/>
          </a:xfrm>
          <a:custGeom>
            <a:avLst/>
            <a:gdLst/>
            <a:ahLst/>
            <a:cxnLst/>
            <a:rect l="l" t="t" r="r" b="b"/>
            <a:pathLst>
              <a:path w="18868667" h="4242251">
                <a:moveTo>
                  <a:pt x="0" y="0"/>
                </a:moveTo>
                <a:lnTo>
                  <a:pt x="18868668" y="0"/>
                </a:lnTo>
                <a:lnTo>
                  <a:pt x="18868668" y="4242251"/>
                </a:lnTo>
                <a:lnTo>
                  <a:pt x="0" y="424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94948" y="539166"/>
            <a:ext cx="5423272" cy="8719134"/>
            <a:chOff x="0" y="0"/>
            <a:chExt cx="707809" cy="1137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7809" cy="1137963"/>
            </a:xfrm>
            <a:custGeom>
              <a:avLst/>
              <a:gdLst/>
              <a:ahLst/>
              <a:cxnLst/>
              <a:rect l="l" t="t" r="r" b="b"/>
              <a:pathLst>
                <a:path w="707809" h="1137963">
                  <a:moveTo>
                    <a:pt x="74232" y="0"/>
                  </a:moveTo>
                  <a:lnTo>
                    <a:pt x="633577" y="0"/>
                  </a:lnTo>
                  <a:cubicBezTo>
                    <a:pt x="653265" y="0"/>
                    <a:pt x="672146" y="7821"/>
                    <a:pt x="686067" y="21742"/>
                  </a:cubicBezTo>
                  <a:cubicBezTo>
                    <a:pt x="699988" y="35663"/>
                    <a:pt x="707809" y="54544"/>
                    <a:pt x="707809" y="74232"/>
                  </a:cubicBezTo>
                  <a:lnTo>
                    <a:pt x="707809" y="1063731"/>
                  </a:lnTo>
                  <a:cubicBezTo>
                    <a:pt x="707809" y="1104728"/>
                    <a:pt x="674575" y="1137963"/>
                    <a:pt x="633577" y="1137963"/>
                  </a:cubicBezTo>
                  <a:lnTo>
                    <a:pt x="74232" y="1137963"/>
                  </a:lnTo>
                  <a:cubicBezTo>
                    <a:pt x="54544" y="1137963"/>
                    <a:pt x="35663" y="1130142"/>
                    <a:pt x="21742" y="1116221"/>
                  </a:cubicBezTo>
                  <a:cubicBezTo>
                    <a:pt x="7821" y="1102300"/>
                    <a:pt x="0" y="1083419"/>
                    <a:pt x="0" y="1063731"/>
                  </a:cubicBezTo>
                  <a:lnTo>
                    <a:pt x="0" y="74232"/>
                  </a:lnTo>
                  <a:cubicBezTo>
                    <a:pt x="0" y="54544"/>
                    <a:pt x="7821" y="35663"/>
                    <a:pt x="21742" y="21742"/>
                  </a:cubicBezTo>
                  <a:cubicBezTo>
                    <a:pt x="35663" y="7821"/>
                    <a:pt x="54544" y="0"/>
                    <a:pt x="74232" y="0"/>
                  </a:cubicBezTo>
                  <a:close/>
                </a:path>
              </a:pathLst>
            </a:custGeom>
            <a:blipFill>
              <a:blip r:embed="rId4"/>
              <a:stretch>
                <a:fillRect l="-53355" r="-741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686" y="941522"/>
            <a:ext cx="8115314" cy="6024492"/>
            <a:chOff x="0" y="0"/>
            <a:chExt cx="10820419" cy="80326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10820419" cy="514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70"/>
                </a:lnSpc>
              </a:pPr>
              <a:r>
                <a:rPr lang="en-US" sz="8700" b="1">
                  <a:solidFill>
                    <a:srgbClr val="F9F5F3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AI-Powered Market Trend Analysis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508531"/>
              <a:ext cx="10820419" cy="2524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endParaRPr/>
            </a:p>
            <a:p>
              <a:pPr marL="0" lvl="0" indent="0" algn="l">
                <a:lnSpc>
                  <a:spcPts val="3600"/>
                </a:lnSpc>
              </a:pPr>
              <a:r>
                <a:rPr lang="en-US" sz="3000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Presented by: Harshawardhan S. Kardile,</a:t>
              </a:r>
            </a:p>
            <a:p>
              <a:pPr marL="0" lvl="0" indent="0" algn="l">
                <a:lnSpc>
                  <a:spcPts val="3600"/>
                </a:lnSpc>
              </a:pPr>
              <a:endParaRPr lang="en-US" sz="3000">
                <a:solidFill>
                  <a:srgbClr val="F9F5F3"/>
                </a:solidFill>
                <a:latin typeface="Cooper Hewitt"/>
                <a:ea typeface="Cooper Hewitt"/>
                <a:cs typeface="Cooper Hewitt"/>
                <a:sym typeface="Cooper Hewitt"/>
              </a:endParaRPr>
            </a:p>
            <a:p>
              <a:pPr marL="0" lvl="0" indent="0" algn="l">
                <a:lnSpc>
                  <a:spcPts val="3600"/>
                </a:lnSpc>
              </a:pPr>
              <a:r>
                <a:rPr lang="en-US" sz="3000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Under Guidance: Niranjan Sir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77692" y="7370080"/>
            <a:ext cx="5115362" cy="364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16100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Insights into Amazon product trends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9962380" cy="5716087"/>
            <a:chOff x="0" y="0"/>
            <a:chExt cx="1615017" cy="926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017" cy="926644"/>
            </a:xfrm>
            <a:custGeom>
              <a:avLst/>
              <a:gdLst/>
              <a:ahLst/>
              <a:cxnLst/>
              <a:rect l="l" t="t" r="r" b="b"/>
              <a:pathLst>
                <a:path w="1615017" h="926644">
                  <a:moveTo>
                    <a:pt x="73826" y="0"/>
                  </a:moveTo>
                  <a:lnTo>
                    <a:pt x="1541191" y="0"/>
                  </a:lnTo>
                  <a:cubicBezTo>
                    <a:pt x="1581964" y="0"/>
                    <a:pt x="1615017" y="33053"/>
                    <a:pt x="1615017" y="73826"/>
                  </a:cubicBezTo>
                  <a:lnTo>
                    <a:pt x="1615017" y="852818"/>
                  </a:lnTo>
                  <a:cubicBezTo>
                    <a:pt x="1615017" y="893591"/>
                    <a:pt x="1581964" y="926644"/>
                    <a:pt x="1541191" y="926644"/>
                  </a:cubicBezTo>
                  <a:lnTo>
                    <a:pt x="73826" y="926644"/>
                  </a:lnTo>
                  <a:cubicBezTo>
                    <a:pt x="33053" y="926644"/>
                    <a:pt x="0" y="893591"/>
                    <a:pt x="0" y="852818"/>
                  </a:cubicBezTo>
                  <a:lnTo>
                    <a:pt x="0" y="73826"/>
                  </a:lnTo>
                  <a:cubicBezTo>
                    <a:pt x="0" y="33053"/>
                    <a:pt x="33053" y="0"/>
                    <a:pt x="73826" y="0"/>
                  </a:cubicBezTo>
                  <a:close/>
                </a:path>
              </a:pathLst>
            </a:custGeom>
            <a:blipFill>
              <a:blip r:embed="rId2"/>
              <a:stretch>
                <a:fillRect t="-47141" b="-27145"/>
              </a:stretch>
            </a:blipFill>
            <a:ln cap="rnd">
              <a:noFill/>
              <a:prstDash val="lgDash"/>
              <a:round/>
            </a:ln>
          </p:spPr>
        </p:sp>
      </p:grpSp>
      <p:sp>
        <p:nvSpPr>
          <p:cNvPr id="4" name="Freeform 4"/>
          <p:cNvSpPr/>
          <p:nvPr/>
        </p:nvSpPr>
        <p:spPr>
          <a:xfrm rot="-10800000" flipH="1">
            <a:off x="11373067" y="-713637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49132" y="10287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36699"/>
            <a:ext cx="12271023" cy="2749211"/>
            <a:chOff x="0" y="0"/>
            <a:chExt cx="16361364" cy="366561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61925"/>
              <a:ext cx="16361364" cy="1894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405"/>
                </a:lnSpc>
              </a:pPr>
              <a:r>
                <a:rPr lang="en-US" sz="8550" b="1">
                  <a:solidFill>
                    <a:srgbClr val="F9F5F3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AI Market Trend Analysis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01940"/>
              <a:ext cx="16361364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Exploring </a:t>
              </a:r>
              <a:r>
                <a:rPr lang="en-US" sz="3000" b="1" u="none">
                  <a:solidFill>
                    <a:srgbClr val="F9F5F3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AI methodologies</a:t>
              </a:r>
              <a:r>
                <a:rPr lang="en-US" sz="3000" u="none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to uncover market trends and enhance product insights for Amazon's marketplace.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5680" y="-83844"/>
            <a:ext cx="8903455" cy="10587763"/>
            <a:chOff x="0" y="0"/>
            <a:chExt cx="11871273" cy="14117018"/>
          </a:xfrm>
        </p:grpSpPr>
        <p:sp>
          <p:nvSpPr>
            <p:cNvPr id="3" name="Freeform 3"/>
            <p:cNvSpPr/>
            <p:nvPr/>
          </p:nvSpPr>
          <p:spPr>
            <a:xfrm>
              <a:off x="7944175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965198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7" y="0"/>
                  </a:lnTo>
                  <a:lnTo>
                    <a:pt x="3927097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270976" y="1257775"/>
            <a:ext cx="7988324" cy="2493510"/>
            <a:chOff x="0" y="0"/>
            <a:chExt cx="2103921" cy="6567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D9B29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2103921" cy="742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70976" y="3963282"/>
            <a:ext cx="7988324" cy="2493510"/>
            <a:chOff x="0" y="0"/>
            <a:chExt cx="2103921" cy="6567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D9B29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03921" cy="742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70976" y="6668790"/>
            <a:ext cx="7988324" cy="2493510"/>
            <a:chOff x="0" y="0"/>
            <a:chExt cx="2103921" cy="6567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D9B29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103921" cy="742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73668" y="1364705"/>
            <a:ext cx="6538975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F9F5F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Methodology Overview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840179" y="1705239"/>
            <a:ext cx="5853467" cy="1451459"/>
            <a:chOff x="0" y="0"/>
            <a:chExt cx="7804623" cy="193527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Data Acquisition Techniques and Sources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70294"/>
              <a:ext cx="7804623" cy="464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96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06620" y="1638564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16100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840179" y="4447460"/>
            <a:ext cx="5853467" cy="1451459"/>
            <a:chOff x="0" y="0"/>
            <a:chExt cx="7804623" cy="193527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Preprocessing Steps for Clean Data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70294"/>
              <a:ext cx="7804623" cy="464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96"/>
                </a:lnSpc>
              </a:pPr>
              <a:r>
                <a:rPr lang="en-US" sz="1926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Rigorous cleaning and validation</a:t>
              </a:r>
              <a:r>
                <a:rPr lang="en-US" sz="1926">
                  <a:solidFill>
                    <a:srgbClr val="16100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.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06620" y="4380785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16100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840179" y="7189681"/>
            <a:ext cx="5853467" cy="1451459"/>
            <a:chOff x="0" y="0"/>
            <a:chExt cx="7804623" cy="193527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Exploratory Data Analysis (EDA) Insights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70294"/>
              <a:ext cx="7804623" cy="464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96"/>
                </a:lnSpc>
              </a:pPr>
              <a:r>
                <a:rPr lang="en-US" sz="1926">
                  <a:solidFill>
                    <a:srgbClr val="16100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EDA provided valuable </a:t>
              </a:r>
              <a:r>
                <a:rPr lang="en-US" sz="1926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visualizations and patterns</a:t>
              </a:r>
              <a:r>
                <a:rPr lang="en-US" sz="1926">
                  <a:solidFill>
                    <a:srgbClr val="16100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806620" y="7123006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16100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4204901"/>
            <a:ext cx="7081741" cy="1877197"/>
            <a:chOff x="0" y="0"/>
            <a:chExt cx="9442322" cy="2502930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944232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9F5F3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Prophet Method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83985"/>
              <a:ext cx="9442322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Utilizes time series data effectively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Incorporates seasonality and holidays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Provides intuitive parameter tuning options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904875"/>
            <a:ext cx="7307042" cy="277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22"/>
              </a:lnSpc>
            </a:pPr>
            <a:r>
              <a:rPr lang="en-US" sz="6202" b="1">
                <a:solidFill>
                  <a:srgbClr val="F9F5F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Forecasting Techniques 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7106470"/>
            <a:ext cx="7081741" cy="1877197"/>
            <a:chOff x="0" y="0"/>
            <a:chExt cx="9442322" cy="2502930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944232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9F5F3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Multiple Regression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83985"/>
              <a:ext cx="9442322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Estimates relationships between variables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Predicts future prices based on trends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Easy to implement and interpret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-3509824" y="-1549886"/>
            <a:ext cx="10769337" cy="12904434"/>
            <a:chOff x="0" y="0"/>
            <a:chExt cx="14359116" cy="17205912"/>
          </a:xfrm>
        </p:grpSpPr>
        <p:sp>
          <p:nvSpPr>
            <p:cNvPr id="10" name="Freeform 10"/>
            <p:cNvSpPr/>
            <p:nvPr/>
          </p:nvSpPr>
          <p:spPr>
            <a:xfrm>
              <a:off x="9572744" y="0"/>
              <a:ext cx="4786372" cy="17205912"/>
            </a:xfrm>
            <a:custGeom>
              <a:avLst/>
              <a:gdLst/>
              <a:ahLst/>
              <a:cxnLst/>
              <a:rect l="l" t="t" r="r" b="b"/>
              <a:pathLst>
                <a:path w="4786372" h="17205912">
                  <a:moveTo>
                    <a:pt x="0" y="0"/>
                  </a:moveTo>
                  <a:lnTo>
                    <a:pt x="4786372" y="0"/>
                  </a:lnTo>
                  <a:lnTo>
                    <a:pt x="4786372" y="17205912"/>
                  </a:lnTo>
                  <a:lnTo>
                    <a:pt x="0" y="1720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786372" y="0"/>
              <a:ext cx="4786372" cy="17205912"/>
            </a:xfrm>
            <a:custGeom>
              <a:avLst/>
              <a:gdLst/>
              <a:ahLst/>
              <a:cxnLst/>
              <a:rect l="l" t="t" r="r" b="b"/>
              <a:pathLst>
                <a:path w="4786372" h="17205912">
                  <a:moveTo>
                    <a:pt x="0" y="0"/>
                  </a:moveTo>
                  <a:lnTo>
                    <a:pt x="4786372" y="0"/>
                  </a:lnTo>
                  <a:lnTo>
                    <a:pt x="4786372" y="17205912"/>
                  </a:lnTo>
                  <a:lnTo>
                    <a:pt x="0" y="1720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786372" cy="17205912"/>
            </a:xfrm>
            <a:custGeom>
              <a:avLst/>
              <a:gdLst/>
              <a:ahLst/>
              <a:cxnLst/>
              <a:rect l="l" t="t" r="r" b="b"/>
              <a:pathLst>
                <a:path w="4786372" h="17205912">
                  <a:moveTo>
                    <a:pt x="0" y="0"/>
                  </a:moveTo>
                  <a:lnTo>
                    <a:pt x="4786372" y="0"/>
                  </a:lnTo>
                  <a:lnTo>
                    <a:pt x="4786372" y="17205912"/>
                  </a:lnTo>
                  <a:lnTo>
                    <a:pt x="0" y="1720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882968"/>
            <a:ext cx="6398791" cy="8521064"/>
            <a:chOff x="0" y="0"/>
            <a:chExt cx="812800" cy="10823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082379"/>
            </a:xfrm>
            <a:custGeom>
              <a:avLst/>
              <a:gdLst/>
              <a:ahLst/>
              <a:cxnLst/>
              <a:rect l="l" t="t" r="r" b="b"/>
              <a:pathLst>
                <a:path w="812800" h="1082379">
                  <a:moveTo>
                    <a:pt x="68964" y="0"/>
                  </a:moveTo>
                  <a:lnTo>
                    <a:pt x="743836" y="0"/>
                  </a:lnTo>
                  <a:cubicBezTo>
                    <a:pt x="762126" y="0"/>
                    <a:pt x="779667" y="7266"/>
                    <a:pt x="792601" y="20199"/>
                  </a:cubicBezTo>
                  <a:cubicBezTo>
                    <a:pt x="805534" y="33133"/>
                    <a:pt x="812800" y="50674"/>
                    <a:pt x="812800" y="68964"/>
                  </a:cubicBezTo>
                  <a:lnTo>
                    <a:pt x="812800" y="1013415"/>
                  </a:lnTo>
                  <a:cubicBezTo>
                    <a:pt x="812800" y="1031706"/>
                    <a:pt x="805534" y="1049247"/>
                    <a:pt x="792601" y="1062180"/>
                  </a:cubicBezTo>
                  <a:cubicBezTo>
                    <a:pt x="779667" y="1075114"/>
                    <a:pt x="762126" y="1082379"/>
                    <a:pt x="743836" y="1082379"/>
                  </a:cubicBezTo>
                  <a:lnTo>
                    <a:pt x="68964" y="1082379"/>
                  </a:lnTo>
                  <a:cubicBezTo>
                    <a:pt x="50674" y="1082379"/>
                    <a:pt x="33133" y="1075114"/>
                    <a:pt x="20199" y="1062180"/>
                  </a:cubicBezTo>
                  <a:cubicBezTo>
                    <a:pt x="7266" y="1049247"/>
                    <a:pt x="0" y="1031706"/>
                    <a:pt x="0" y="1013415"/>
                  </a:cubicBezTo>
                  <a:lnTo>
                    <a:pt x="0" y="68964"/>
                  </a:lnTo>
                  <a:cubicBezTo>
                    <a:pt x="0" y="50674"/>
                    <a:pt x="7266" y="33133"/>
                    <a:pt x="20199" y="20199"/>
                  </a:cubicBezTo>
                  <a:cubicBezTo>
                    <a:pt x="33133" y="7266"/>
                    <a:pt x="50674" y="0"/>
                    <a:pt x="68964" y="0"/>
                  </a:cubicBezTo>
                  <a:close/>
                </a:path>
              </a:pathLst>
            </a:custGeom>
            <a:blipFill>
              <a:blip r:embed="rId4"/>
              <a:stretch>
                <a:fillRect l="-16583" r="-16583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7614" y="1247466"/>
            <a:ext cx="1485277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F9F5F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Key Findings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17614" y="3143205"/>
            <a:ext cx="7273986" cy="2696007"/>
            <a:chOff x="0" y="0"/>
            <a:chExt cx="1590904" cy="589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D9B29A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0334" y="6359156"/>
            <a:ext cx="18868667" cy="4242251"/>
          </a:xfrm>
          <a:custGeom>
            <a:avLst/>
            <a:gdLst/>
            <a:ahLst/>
            <a:cxnLst/>
            <a:rect l="l" t="t" r="r" b="b"/>
            <a:pathLst>
              <a:path w="18868667" h="4242251">
                <a:moveTo>
                  <a:pt x="0" y="0"/>
                </a:moveTo>
                <a:lnTo>
                  <a:pt x="18868668" y="0"/>
                </a:lnTo>
                <a:lnTo>
                  <a:pt x="18868668" y="4242251"/>
                </a:lnTo>
                <a:lnTo>
                  <a:pt x="0" y="424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17614" y="6134055"/>
            <a:ext cx="7273986" cy="2696007"/>
            <a:chOff x="0" y="0"/>
            <a:chExt cx="1590904" cy="5896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D9B29A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6538" y="3142732"/>
            <a:ext cx="7273986" cy="2696007"/>
            <a:chOff x="0" y="0"/>
            <a:chExt cx="1590904" cy="5896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D9B29A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96400" y="6134055"/>
            <a:ext cx="7273986" cy="2696007"/>
            <a:chOff x="0" y="0"/>
            <a:chExt cx="1590904" cy="5896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D9B29A"/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55469" y="3945007"/>
            <a:ext cx="5791051" cy="1146810"/>
            <a:chOff x="0" y="0"/>
            <a:chExt cx="7721402" cy="152908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Sales Trends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23545"/>
              <a:ext cx="7721402" cy="110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Increased sales</a:t>
              </a:r>
              <a:r>
                <a:rPr lang="en-US" sz="2400" b="1">
                  <a:solidFill>
                    <a:srgbClr val="16100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during holiday seasons and promotions.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459082" y="6908653"/>
            <a:ext cx="5791051" cy="1146810"/>
            <a:chOff x="0" y="0"/>
            <a:chExt cx="7721402" cy="152908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Seasonal Patterns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23545"/>
              <a:ext cx="7721402" cy="110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Sales fluctuate</a:t>
              </a:r>
              <a:r>
                <a:rPr lang="en-US" sz="2400" b="1">
                  <a:solidFill>
                    <a:srgbClr val="16100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with changing seasons and events.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037867" y="3945007"/>
            <a:ext cx="5791051" cy="1146810"/>
            <a:chOff x="0" y="0"/>
            <a:chExt cx="7721402" cy="152908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Category Performance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423545"/>
              <a:ext cx="7721402" cy="110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6100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Performance varies significantly across different categories.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37867" y="6908653"/>
            <a:ext cx="5791051" cy="1146810"/>
            <a:chOff x="0" y="0"/>
            <a:chExt cx="7721402" cy="152908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Actionable Insights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423545"/>
              <a:ext cx="7721402" cy="110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6100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Focus on high-demand </a:t>
              </a:r>
              <a:r>
                <a:rPr lang="en-US" sz="24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categories</a:t>
              </a:r>
              <a:r>
                <a:rPr lang="en-US" sz="2400" b="1">
                  <a:solidFill>
                    <a:srgbClr val="16100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during peak seasons.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3668" y="3333377"/>
            <a:ext cx="5855229" cy="204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spc="-42">
                <a:solidFill>
                  <a:srgbClr val="F9F5F3"/>
                </a:solidFill>
                <a:latin typeface="Cooper Hewitt"/>
                <a:ea typeface="Cooper Hewitt"/>
                <a:cs typeface="Cooper Hewitt"/>
                <a:sym typeface="Cooper Hewitt"/>
              </a:rPr>
              <a:t>The chart illustrates </a:t>
            </a:r>
            <a:r>
              <a:rPr lang="en-US" sz="2100" b="1" spc="-42">
                <a:solidFill>
                  <a:srgbClr val="F9F5F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notable fluctuations</a:t>
            </a:r>
            <a:r>
              <a:rPr lang="en-US" sz="2100" spc="-42">
                <a:solidFill>
                  <a:srgbClr val="F9F5F3"/>
                </a:solidFill>
                <a:latin typeface="Cooper Hewitt"/>
                <a:ea typeface="Cooper Hewitt"/>
                <a:cs typeface="Cooper Hewitt"/>
                <a:sym typeface="Cooper Hewitt"/>
              </a:rPr>
              <a:t> in sales across different product categories. Category A consistently leads in sales, while Category C shows </a:t>
            </a:r>
            <a:r>
              <a:rPr lang="en-US" sz="2100" b="1" spc="-42">
                <a:solidFill>
                  <a:srgbClr val="F9F5F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seasonal spikes</a:t>
            </a:r>
            <a:r>
              <a:rPr lang="en-US" sz="2100" spc="-42">
                <a:solidFill>
                  <a:srgbClr val="F9F5F3"/>
                </a:solidFill>
                <a:latin typeface="Cooper Hewitt"/>
                <a:ea typeface="Cooper Hewitt"/>
                <a:cs typeface="Cooper Hewitt"/>
                <a:sym typeface="Cooper Hewitt"/>
              </a:rPr>
              <a:t> during certain months, indicating shifting consumer preferences.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371" y="102092"/>
            <a:ext cx="11424098" cy="91404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73668" y="866775"/>
            <a:ext cx="5855229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59"/>
              </a:lnSpc>
            </a:pPr>
            <a:r>
              <a:rPr lang="en-US" sz="5715" b="1">
                <a:solidFill>
                  <a:srgbClr val="F9F5F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Sales Trends by Product Category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82183" y="8829675"/>
            <a:ext cx="857711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b="1" spc="-20">
                <a:solidFill>
                  <a:srgbClr val="F9F5F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Comparative sales performance across three product categories</a:t>
            </a:r>
          </a:p>
        </p:txBody>
      </p:sp>
      <p:sp>
        <p:nvSpPr>
          <p:cNvPr id="6" name="Freeform 6"/>
          <p:cNvSpPr/>
          <p:nvPr/>
        </p:nvSpPr>
        <p:spPr>
          <a:xfrm>
            <a:off x="-2308395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04133" y="1281136"/>
            <a:ext cx="3812970" cy="5366511"/>
            <a:chOff x="0" y="0"/>
            <a:chExt cx="812800" cy="1143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143964"/>
            </a:xfrm>
            <a:custGeom>
              <a:avLst/>
              <a:gdLst/>
              <a:ahLst/>
              <a:cxnLst/>
              <a:rect l="l" t="t" r="r" b="b"/>
              <a:pathLst>
                <a:path w="812800" h="1143964">
                  <a:moveTo>
                    <a:pt x="40608" y="0"/>
                  </a:moveTo>
                  <a:lnTo>
                    <a:pt x="772192" y="0"/>
                  </a:lnTo>
                  <a:cubicBezTo>
                    <a:pt x="794619" y="0"/>
                    <a:pt x="812800" y="18181"/>
                    <a:pt x="812800" y="40608"/>
                  </a:cubicBezTo>
                  <a:lnTo>
                    <a:pt x="812800" y="1103356"/>
                  </a:lnTo>
                  <a:cubicBezTo>
                    <a:pt x="812800" y="1114126"/>
                    <a:pt x="808522" y="1124454"/>
                    <a:pt x="800906" y="1132070"/>
                  </a:cubicBezTo>
                  <a:cubicBezTo>
                    <a:pt x="793291" y="1139686"/>
                    <a:pt x="782962" y="1143964"/>
                    <a:pt x="772192" y="1143964"/>
                  </a:cubicBezTo>
                  <a:lnTo>
                    <a:pt x="40608" y="1143964"/>
                  </a:lnTo>
                  <a:cubicBezTo>
                    <a:pt x="18181" y="1143964"/>
                    <a:pt x="0" y="1125783"/>
                    <a:pt x="0" y="1103356"/>
                  </a:cubicBezTo>
                  <a:lnTo>
                    <a:pt x="0" y="40608"/>
                  </a:lnTo>
                  <a:cubicBezTo>
                    <a:pt x="0" y="18181"/>
                    <a:pt x="18181" y="0"/>
                    <a:pt x="40608" y="0"/>
                  </a:cubicBezTo>
                  <a:close/>
                </a:path>
              </a:pathLst>
            </a:custGeom>
            <a:blipFill>
              <a:blip r:embed="rId2"/>
              <a:stretch>
                <a:fillRect l="-20371" r="-2037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238702" y="1281136"/>
            <a:ext cx="3812970" cy="5366511"/>
            <a:chOff x="0" y="0"/>
            <a:chExt cx="812800" cy="11439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143964"/>
            </a:xfrm>
            <a:custGeom>
              <a:avLst/>
              <a:gdLst/>
              <a:ahLst/>
              <a:cxnLst/>
              <a:rect l="l" t="t" r="r" b="b"/>
              <a:pathLst>
                <a:path w="812800" h="1143964">
                  <a:moveTo>
                    <a:pt x="40608" y="0"/>
                  </a:moveTo>
                  <a:lnTo>
                    <a:pt x="772192" y="0"/>
                  </a:lnTo>
                  <a:cubicBezTo>
                    <a:pt x="794619" y="0"/>
                    <a:pt x="812800" y="18181"/>
                    <a:pt x="812800" y="40608"/>
                  </a:cubicBezTo>
                  <a:lnTo>
                    <a:pt x="812800" y="1103356"/>
                  </a:lnTo>
                  <a:cubicBezTo>
                    <a:pt x="812800" y="1114126"/>
                    <a:pt x="808522" y="1124454"/>
                    <a:pt x="800906" y="1132070"/>
                  </a:cubicBezTo>
                  <a:cubicBezTo>
                    <a:pt x="793291" y="1139686"/>
                    <a:pt x="782962" y="1143964"/>
                    <a:pt x="772192" y="1143964"/>
                  </a:cubicBezTo>
                  <a:lnTo>
                    <a:pt x="40608" y="1143964"/>
                  </a:lnTo>
                  <a:cubicBezTo>
                    <a:pt x="18181" y="1143964"/>
                    <a:pt x="0" y="1125783"/>
                    <a:pt x="0" y="1103356"/>
                  </a:cubicBezTo>
                  <a:lnTo>
                    <a:pt x="0" y="40608"/>
                  </a:lnTo>
                  <a:cubicBezTo>
                    <a:pt x="0" y="18181"/>
                    <a:pt x="18181" y="0"/>
                    <a:pt x="40608" y="0"/>
                  </a:cubicBezTo>
                  <a:close/>
                </a:path>
              </a:pathLst>
            </a:custGeom>
            <a:blipFill>
              <a:blip r:embed="rId3"/>
              <a:stretch>
                <a:fillRect l="-20371" r="-2037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470897" y="1281136"/>
            <a:ext cx="3812970" cy="5366511"/>
            <a:chOff x="0" y="0"/>
            <a:chExt cx="812800" cy="11439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143964"/>
            </a:xfrm>
            <a:custGeom>
              <a:avLst/>
              <a:gdLst/>
              <a:ahLst/>
              <a:cxnLst/>
              <a:rect l="l" t="t" r="r" b="b"/>
              <a:pathLst>
                <a:path w="812800" h="1143964">
                  <a:moveTo>
                    <a:pt x="40608" y="0"/>
                  </a:moveTo>
                  <a:lnTo>
                    <a:pt x="772192" y="0"/>
                  </a:lnTo>
                  <a:cubicBezTo>
                    <a:pt x="794619" y="0"/>
                    <a:pt x="812800" y="18181"/>
                    <a:pt x="812800" y="40608"/>
                  </a:cubicBezTo>
                  <a:lnTo>
                    <a:pt x="812800" y="1103356"/>
                  </a:lnTo>
                  <a:cubicBezTo>
                    <a:pt x="812800" y="1114126"/>
                    <a:pt x="808522" y="1124454"/>
                    <a:pt x="800906" y="1132070"/>
                  </a:cubicBezTo>
                  <a:cubicBezTo>
                    <a:pt x="793291" y="1139686"/>
                    <a:pt x="782962" y="1143964"/>
                    <a:pt x="772192" y="1143964"/>
                  </a:cubicBezTo>
                  <a:lnTo>
                    <a:pt x="40608" y="1143964"/>
                  </a:lnTo>
                  <a:cubicBezTo>
                    <a:pt x="18181" y="1143964"/>
                    <a:pt x="0" y="1125783"/>
                    <a:pt x="0" y="1103356"/>
                  </a:cubicBezTo>
                  <a:lnTo>
                    <a:pt x="0" y="40608"/>
                  </a:lnTo>
                  <a:cubicBezTo>
                    <a:pt x="0" y="18181"/>
                    <a:pt x="18181" y="0"/>
                    <a:pt x="40608" y="0"/>
                  </a:cubicBezTo>
                  <a:close/>
                </a:path>
              </a:pathLst>
            </a:custGeom>
            <a:blipFill>
              <a:blip r:embed="rId4"/>
              <a:stretch>
                <a:fillRect l="-17814" r="-2292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004133" y="8188165"/>
            <a:ext cx="381297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en-US" sz="2400" b="1">
                <a:solidFill>
                  <a:srgbClr val="F9F5F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Sales increased dramatically</a:t>
            </a:r>
            <a:r>
              <a:rPr lang="en-US" sz="2400">
                <a:solidFill>
                  <a:srgbClr val="F9F5F3"/>
                </a:solidFill>
                <a:latin typeface="Cooper Hewitt"/>
                <a:ea typeface="Cooper Hewitt"/>
                <a:cs typeface="Cooper Hewitt"/>
                <a:sym typeface="Cooper Hewitt"/>
              </a:rPr>
              <a:t> last quarter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8702" y="8224814"/>
            <a:ext cx="381297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en-US" sz="2400" b="1">
                <a:solidFill>
                  <a:srgbClr val="F9F5F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Highest sales</a:t>
            </a:r>
            <a:r>
              <a:rPr lang="en-US" sz="2400">
                <a:solidFill>
                  <a:srgbClr val="F9F5F3"/>
                </a:solidFill>
                <a:latin typeface="Cooper Hewitt"/>
                <a:ea typeface="Cooper Hewitt"/>
                <a:cs typeface="Cooper Hewitt"/>
                <a:sym typeface="Cooper Hewitt"/>
              </a:rPr>
              <a:t> during September to January season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0897" y="8311990"/>
            <a:ext cx="38129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en-US" sz="2400">
                <a:solidFill>
                  <a:srgbClr val="F9F5F3"/>
                </a:solidFill>
                <a:latin typeface="Cooper Hewitt"/>
                <a:ea typeface="Cooper Hewitt"/>
                <a:cs typeface="Cooper Hewitt"/>
                <a:sym typeface="Cooper Hewitt"/>
              </a:rPr>
              <a:t>shoes, shirt, skincare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004133" y="7049454"/>
            <a:ext cx="3812970" cy="875214"/>
            <a:chOff x="0" y="0"/>
            <a:chExt cx="5083960" cy="116695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083960" cy="1166951"/>
              <a:chOff x="0" y="0"/>
              <a:chExt cx="1004239" cy="23050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04239" cy="230509"/>
              </a:xfrm>
              <a:custGeom>
                <a:avLst/>
                <a:gdLst/>
                <a:ahLst/>
                <a:cxnLst/>
                <a:rect l="l" t="t" r="r" b="b"/>
                <a:pathLst>
                  <a:path w="1004239" h="230509">
                    <a:moveTo>
                      <a:pt x="0" y="0"/>
                    </a:moveTo>
                    <a:lnTo>
                      <a:pt x="1004239" y="0"/>
                    </a:lnTo>
                    <a:lnTo>
                      <a:pt x="1004239" y="230509"/>
                    </a:lnTo>
                    <a:lnTo>
                      <a:pt x="0" y="230509"/>
                    </a:lnTo>
                    <a:close/>
                  </a:path>
                </a:pathLst>
              </a:custGeom>
              <a:solidFill>
                <a:srgbClr val="D9B29A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04775"/>
                <a:ext cx="1004239" cy="3352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0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66161" y="192951"/>
              <a:ext cx="435163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150% Growth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38702" y="7049454"/>
            <a:ext cx="3812970" cy="875214"/>
            <a:chOff x="0" y="0"/>
            <a:chExt cx="5083960" cy="116695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083960" cy="1166951"/>
              <a:chOff x="0" y="0"/>
              <a:chExt cx="1004239" cy="23050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04239" cy="230509"/>
              </a:xfrm>
              <a:custGeom>
                <a:avLst/>
                <a:gdLst/>
                <a:ahLst/>
                <a:cxnLst/>
                <a:rect l="l" t="t" r="r" b="b"/>
                <a:pathLst>
                  <a:path w="1004239" h="230509">
                    <a:moveTo>
                      <a:pt x="0" y="0"/>
                    </a:moveTo>
                    <a:lnTo>
                      <a:pt x="1004239" y="0"/>
                    </a:lnTo>
                    <a:lnTo>
                      <a:pt x="1004239" y="230509"/>
                    </a:lnTo>
                    <a:lnTo>
                      <a:pt x="0" y="230509"/>
                    </a:lnTo>
                    <a:close/>
                  </a:path>
                </a:pathLst>
              </a:custGeom>
              <a:solidFill>
                <a:srgbClr val="D9B29A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04775"/>
                <a:ext cx="1004239" cy="3352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0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66161" y="192951"/>
              <a:ext cx="435163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40% Peak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70897" y="7049454"/>
            <a:ext cx="3812970" cy="875214"/>
            <a:chOff x="0" y="0"/>
            <a:chExt cx="5083960" cy="116695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083960" cy="1166951"/>
              <a:chOff x="0" y="0"/>
              <a:chExt cx="1004239" cy="23050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04239" cy="230509"/>
              </a:xfrm>
              <a:custGeom>
                <a:avLst/>
                <a:gdLst/>
                <a:ahLst/>
                <a:cxnLst/>
                <a:rect l="l" t="t" r="r" b="b"/>
                <a:pathLst>
                  <a:path w="1004239" h="230509">
                    <a:moveTo>
                      <a:pt x="0" y="0"/>
                    </a:moveTo>
                    <a:lnTo>
                      <a:pt x="1004239" y="0"/>
                    </a:lnTo>
                    <a:lnTo>
                      <a:pt x="1004239" y="230509"/>
                    </a:lnTo>
                    <a:lnTo>
                      <a:pt x="0" y="230509"/>
                    </a:lnTo>
                    <a:close/>
                  </a:path>
                </a:pathLst>
              </a:custGeom>
              <a:solidFill>
                <a:srgbClr val="D9B29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04775"/>
                <a:ext cx="1004239" cy="3352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0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69326" y="192951"/>
              <a:ext cx="435163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6100C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3 Categories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7655467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2308395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2659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3523921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0" y="0"/>
                </a:lnTo>
                <a:lnTo>
                  <a:pt x="1180180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655467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308395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15445" y="3897028"/>
            <a:ext cx="2857110" cy="2857110"/>
          </a:xfrm>
          <a:custGeom>
            <a:avLst/>
            <a:gdLst/>
            <a:ahLst/>
            <a:cxnLst/>
            <a:rect l="l" t="t" r="r" b="b"/>
            <a:pathLst>
              <a:path w="2857110" h="2857110">
                <a:moveTo>
                  <a:pt x="0" y="0"/>
                </a:moveTo>
                <a:lnTo>
                  <a:pt x="2857110" y="0"/>
                </a:lnTo>
                <a:lnTo>
                  <a:pt x="2857110" y="2857110"/>
                </a:lnTo>
                <a:lnTo>
                  <a:pt x="0" y="2857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5364" y="1624234"/>
            <a:ext cx="1545727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9000" b="1">
                <a:solidFill>
                  <a:srgbClr val="F9F5F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573293" y="5881200"/>
            <a:ext cx="5081436" cy="1067954"/>
            <a:chOff x="0" y="0"/>
            <a:chExt cx="6775248" cy="1423939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677524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9F5F3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Email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22594"/>
              <a:ext cx="6775248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harshwardhankardile1990@gmail.com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5364" y="5881200"/>
            <a:ext cx="4694772" cy="1067954"/>
            <a:chOff x="0" y="0"/>
            <a:chExt cx="6259696" cy="142393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625969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9F5F3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Student name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22594"/>
              <a:ext cx="6259696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>
                  <a:solidFill>
                    <a:srgbClr val="F9F5F3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Harshawardhan Kardile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238</Words>
  <Application>Microsoft Office PowerPoint</Application>
  <PresentationFormat>Custom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Cooper Hewitt</vt:lpstr>
      <vt:lpstr>Cooper Hewitt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AI-Powered Market Trend Analysis</dc:title>
  <dc:description>Presentation - AI-Powered Market Trend Analysis</dc:description>
  <cp:lastModifiedBy>Om</cp:lastModifiedBy>
  <cp:revision>3</cp:revision>
  <dcterms:created xsi:type="dcterms:W3CDTF">2006-08-16T00:00:00Z</dcterms:created>
  <dcterms:modified xsi:type="dcterms:W3CDTF">2025-09-03T13:06:43Z</dcterms:modified>
  <dc:identifier>DAGx64kEKDc</dc:identifier>
</cp:coreProperties>
</file>